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31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2"/>
  </p:notesMasterIdLst>
  <p:handoutMasterIdLst>
    <p:handoutMasterId r:id="rId73"/>
  </p:handoutMasterIdLst>
  <p:sldIdLst>
    <p:sldId id="321" r:id="rId2"/>
    <p:sldId id="669" r:id="rId3"/>
    <p:sldId id="725" r:id="rId4"/>
    <p:sldId id="726" r:id="rId5"/>
    <p:sldId id="786" r:id="rId6"/>
    <p:sldId id="740" r:id="rId7"/>
    <p:sldId id="710" r:id="rId8"/>
    <p:sldId id="711" r:id="rId9"/>
    <p:sldId id="633" r:id="rId10"/>
    <p:sldId id="428" r:id="rId11"/>
    <p:sldId id="675" r:id="rId12"/>
    <p:sldId id="803" r:id="rId13"/>
    <p:sldId id="782" r:id="rId14"/>
    <p:sldId id="813" r:id="rId15"/>
    <p:sldId id="814" r:id="rId16"/>
    <p:sldId id="815" r:id="rId17"/>
    <p:sldId id="739" r:id="rId18"/>
    <p:sldId id="766" r:id="rId19"/>
    <p:sldId id="789" r:id="rId20"/>
    <p:sldId id="794" r:id="rId21"/>
    <p:sldId id="767" r:id="rId22"/>
    <p:sldId id="768" r:id="rId23"/>
    <p:sldId id="648" r:id="rId24"/>
    <p:sldId id="772" r:id="rId25"/>
    <p:sldId id="790" r:id="rId26"/>
    <p:sldId id="791" r:id="rId27"/>
    <p:sldId id="792" r:id="rId28"/>
    <p:sldId id="793" r:id="rId29"/>
    <p:sldId id="774" r:id="rId30"/>
    <p:sldId id="706" r:id="rId31"/>
    <p:sldId id="773" r:id="rId32"/>
    <p:sldId id="775" r:id="rId33"/>
    <p:sldId id="784" r:id="rId34"/>
    <p:sldId id="776" r:id="rId35"/>
    <p:sldId id="796" r:id="rId36"/>
    <p:sldId id="797" r:id="rId37"/>
    <p:sldId id="798" r:id="rId38"/>
    <p:sldId id="676" r:id="rId39"/>
    <p:sldId id="677" r:id="rId40"/>
    <p:sldId id="647" r:id="rId41"/>
    <p:sldId id="661" r:id="rId42"/>
    <p:sldId id="650" r:id="rId43"/>
    <p:sldId id="652" r:id="rId44"/>
    <p:sldId id="787" r:id="rId45"/>
    <p:sldId id="788" r:id="rId46"/>
    <p:sldId id="651" r:id="rId47"/>
    <p:sldId id="653" r:id="rId48"/>
    <p:sldId id="804" r:id="rId49"/>
    <p:sldId id="654" r:id="rId50"/>
    <p:sldId id="655" r:id="rId51"/>
    <p:sldId id="656" r:id="rId52"/>
    <p:sldId id="657" r:id="rId53"/>
    <p:sldId id="662" r:id="rId54"/>
    <p:sldId id="658" r:id="rId55"/>
    <p:sldId id="745" r:id="rId56"/>
    <p:sldId id="741" r:id="rId57"/>
    <p:sldId id="742" r:id="rId58"/>
    <p:sldId id="743" r:id="rId59"/>
    <p:sldId id="744" r:id="rId60"/>
    <p:sldId id="746" r:id="rId61"/>
    <p:sldId id="805" r:id="rId62"/>
    <p:sldId id="806" r:id="rId63"/>
    <p:sldId id="807" r:id="rId64"/>
    <p:sldId id="808" r:id="rId65"/>
    <p:sldId id="809" r:id="rId66"/>
    <p:sldId id="810" r:id="rId67"/>
    <p:sldId id="811" r:id="rId68"/>
    <p:sldId id="812" r:id="rId69"/>
    <p:sldId id="761" r:id="rId70"/>
    <p:sldId id="762" r:id="rId71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26"/>
            <p14:sldId id="786"/>
            <p14:sldId id="740"/>
            <p14:sldId id="710"/>
            <p14:sldId id="711"/>
            <p14:sldId id="633"/>
            <p14:sldId id="428"/>
            <p14:sldId id="675"/>
            <p14:sldId id="803"/>
            <p14:sldId id="782"/>
            <p14:sldId id="813"/>
            <p14:sldId id="814"/>
            <p14:sldId id="815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46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5896" autoAdjust="0"/>
  </p:normalViewPr>
  <p:slideViewPr>
    <p:cSldViewPr>
      <p:cViewPr varScale="1">
        <p:scale>
          <a:sx n="56" d="100"/>
          <a:sy n="56" d="100"/>
        </p:scale>
        <p:origin x="168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3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105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22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01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831939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0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58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4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2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2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351244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5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6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4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=""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="" xmlns:a16="http://schemas.microsoft.com/office/drawing/2014/main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=""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="" xmlns:a16="http://schemas.microsoft.com/office/drawing/2014/main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3" r:id="rId17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="" xmlns:a16="http://schemas.microsoft.com/office/drawing/2014/main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="" xmlns:a16="http://schemas.microsoft.com/office/drawing/2014/main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VIP</a:t>
              </a:r>
              <a:r>
                <a:rPr lang="zh-CN" altLang="en-US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正式课</a:t>
              </a:r>
              <a:endParaRPr lang="zh-CN" altLang="en-US" sz="6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  <p:sp>
          <p:nvSpPr>
            <p:cNvPr id="17" name="TextBox 53">
              <a:extLst>
                <a:ext uri="{FF2B5EF4-FFF2-40B4-BE49-F238E27FC236}">
                  <a16:creationId xmlns="" xmlns:a16="http://schemas.microsoft.com/office/drawing/2014/main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="" xmlns:a16="http://schemas.microsoft.com/office/drawing/2014/main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="" xmlns:a16="http://schemas.microsoft.com/office/drawing/2014/main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</a:t>
            </a:r>
            <a:r>
              <a:rPr lang="zh-CN" altLang="en-US" dirty="0" smtClean="0"/>
              <a:t>为什么学习音视频学不好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BF9D7028-D0A1-4512-A862-597CDC3CC558}"/>
              </a:ext>
            </a:extLst>
          </p:cNvPr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="" xmlns:a16="http://schemas.microsoft.com/office/drawing/2014/main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视频的博客，内容很多，所有的内容会告诉你使用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视频开发的核心在于音视频。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255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今晚开启你的瓶颈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88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887286" y="2430175"/>
            <a:ext cx="15754816" cy="3509879"/>
          </a:xfrm>
          <a:prstGeom prst="roundRect">
            <a:avLst>
              <a:gd name="adj" fmla="val 26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     67                           </a:t>
            </a:r>
            <a:r>
              <a:rPr lang="en-US" altLang="zh-CN" dirty="0">
                <a:solidFill>
                  <a:schemeClr val="tx1"/>
                </a:solidFill>
              </a:rPr>
              <a:t>64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00                             </a:t>
            </a:r>
            <a:r>
              <a:rPr lang="en-US" altLang="zh-CN" dirty="0">
                <a:solidFill>
                  <a:schemeClr val="tx1"/>
                </a:solidFill>
              </a:rPr>
              <a:t>15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</a:t>
            </a:r>
            <a:r>
              <a:rPr lang="en-US" altLang="zh-CN" dirty="0">
                <a:solidFill>
                  <a:schemeClr val="tx1"/>
                </a:solidFill>
              </a:rPr>
              <a:t>AC   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D9                                    </a:t>
            </a:r>
            <a:r>
              <a:rPr lang="en-US" altLang="zh-CN" dirty="0">
                <a:solidFill>
                  <a:schemeClr val="tx1"/>
                </a:solidFill>
              </a:rPr>
              <a:t>41   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 </a:t>
            </a:r>
            <a:r>
              <a:rPr lang="en-US" altLang="zh-CN" dirty="0">
                <a:solidFill>
                  <a:schemeClr val="tx1"/>
                </a:solidFill>
              </a:rPr>
              <a:t>70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     C6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 0110  </a:t>
            </a:r>
            <a:r>
              <a:rPr lang="en-US" altLang="zh-CN" dirty="0">
                <a:solidFill>
                  <a:schemeClr val="tx1"/>
                </a:solidFill>
              </a:rPr>
              <a:t>0111 </a:t>
            </a:r>
            <a:r>
              <a:rPr lang="en-US" altLang="zh-CN" dirty="0" smtClean="0">
                <a:solidFill>
                  <a:schemeClr val="tx1"/>
                </a:solidFill>
              </a:rPr>
              <a:t>     </a:t>
            </a:r>
            <a:r>
              <a:rPr lang="en-US" altLang="zh-CN" dirty="0">
                <a:solidFill>
                  <a:schemeClr val="tx1"/>
                </a:solidFill>
              </a:rPr>
              <a:t>0110 </a:t>
            </a:r>
            <a:r>
              <a:rPr lang="en-US" altLang="zh-CN" dirty="0" smtClean="0">
                <a:solidFill>
                  <a:schemeClr val="tx1"/>
                </a:solidFill>
              </a:rPr>
              <a:t> 0100       </a:t>
            </a:r>
            <a:r>
              <a:rPr lang="en-US" altLang="zh-CN" dirty="0">
                <a:solidFill>
                  <a:schemeClr val="tx1"/>
                </a:solidFill>
              </a:rPr>
              <a:t>0000 </a:t>
            </a:r>
            <a:r>
              <a:rPr lang="en-US" altLang="zh-CN" dirty="0" smtClean="0">
                <a:solidFill>
                  <a:schemeClr val="tx1"/>
                </a:solidFill>
              </a:rPr>
              <a:t> 0000            0001   </a:t>
            </a:r>
            <a:r>
              <a:rPr lang="en-US" altLang="zh-CN" dirty="0">
                <a:solidFill>
                  <a:schemeClr val="tx1"/>
                </a:solidFill>
              </a:rPr>
              <a:t>0101  </a:t>
            </a:r>
            <a:r>
              <a:rPr lang="en-US" altLang="zh-CN" dirty="0" smtClean="0">
                <a:solidFill>
                  <a:schemeClr val="tx1"/>
                </a:solidFill>
              </a:rPr>
              <a:t>       </a:t>
            </a:r>
            <a:r>
              <a:rPr lang="en-US" altLang="zh-CN" dirty="0">
                <a:solidFill>
                  <a:schemeClr val="tx1"/>
                </a:solidFill>
              </a:rPr>
              <a:t>1010 </a:t>
            </a: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chemeClr val="tx1"/>
                </a:solidFill>
              </a:rPr>
              <a:t>1100   </a:t>
            </a:r>
            <a:r>
              <a:rPr lang="en-US" altLang="zh-CN" dirty="0" smtClean="0">
                <a:solidFill>
                  <a:schemeClr val="tx1"/>
                </a:solidFill>
              </a:rPr>
              <a:t>          </a:t>
            </a:r>
            <a:r>
              <a:rPr lang="en-US" altLang="zh-CN" dirty="0">
                <a:solidFill>
                  <a:schemeClr val="tx1"/>
                </a:solidFill>
              </a:rPr>
              <a:t>1101  </a:t>
            </a:r>
            <a:r>
              <a:rPr lang="en-US" altLang="zh-CN" dirty="0" smtClean="0">
                <a:solidFill>
                  <a:schemeClr val="tx1"/>
                </a:solidFill>
              </a:rPr>
              <a:t> 1001              0100     </a:t>
            </a:r>
            <a:r>
              <a:rPr lang="en-US" altLang="zh-CN" dirty="0">
                <a:solidFill>
                  <a:schemeClr val="tx1"/>
                </a:solidFill>
              </a:rPr>
              <a:t>0001    </a:t>
            </a:r>
            <a:r>
              <a:rPr lang="en-US" altLang="zh-CN" dirty="0" smtClean="0">
                <a:solidFill>
                  <a:schemeClr val="tx1"/>
                </a:solidFill>
              </a:rPr>
              <a:t>           </a:t>
            </a:r>
            <a:r>
              <a:rPr lang="en-US" altLang="zh-CN" dirty="0">
                <a:solidFill>
                  <a:schemeClr val="tx1"/>
                </a:solidFill>
              </a:rPr>
              <a:t>0111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0000    </a:t>
            </a:r>
            <a:r>
              <a:rPr lang="en-US" altLang="zh-CN" dirty="0" smtClean="0">
                <a:solidFill>
                  <a:schemeClr val="tx1"/>
                </a:solidFill>
              </a:rPr>
              <a:t>          1100    </a:t>
            </a:r>
            <a:r>
              <a:rPr lang="en-US" altLang="zh-CN" dirty="0">
                <a:solidFill>
                  <a:schemeClr val="tx1"/>
                </a:solidFill>
              </a:rPr>
              <a:t>0110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en-US" altLang="zh-CN" sz="7200" dirty="0" smtClean="0"/>
              <a:t>SPS</a:t>
            </a:r>
            <a:r>
              <a:rPr lang="zh-CN" altLang="en-US" sz="7200" dirty="0" smtClean="0"/>
              <a:t>分析与读取</a:t>
            </a:r>
            <a:endParaRPr lang="zh-CN" altLang="en-US" sz="7200" dirty="0"/>
          </a:p>
        </p:txBody>
      </p:sp>
      <p:sp>
        <p:nvSpPr>
          <p:cNvPr id="8" name="左大括号 7"/>
          <p:cNvSpPr/>
          <p:nvPr/>
        </p:nvSpPr>
        <p:spPr>
          <a:xfrm rot="5400000">
            <a:off x="254219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 rot="5400000">
            <a:off x="400064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/>
          <p:cNvSpPr/>
          <p:nvPr/>
        </p:nvSpPr>
        <p:spPr>
          <a:xfrm rot="5400000">
            <a:off x="545909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/>
          <p:cNvSpPr/>
          <p:nvPr/>
        </p:nvSpPr>
        <p:spPr>
          <a:xfrm rot="5400000">
            <a:off x="7109526" y="2898422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 rot="5400000">
            <a:off x="16264786" y="2898423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 rot="5400000">
            <a:off x="14422965" y="2940546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/>
          <p:cNvSpPr/>
          <p:nvPr/>
        </p:nvSpPr>
        <p:spPr>
          <a:xfrm rot="5400000">
            <a:off x="12482693" y="2940545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 rot="5400000">
            <a:off x="1064087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/>
          <p:cNvSpPr/>
          <p:nvPr/>
        </p:nvSpPr>
        <p:spPr>
          <a:xfrm rot="5400000">
            <a:off x="8781204" y="2947678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04694" y="4545175"/>
            <a:ext cx="15120000" cy="40524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4                   5                 6                   7                     8                      9                     10                      11                     12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2511" y="4612329"/>
            <a:ext cx="2002619" cy="7429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索引（从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开始）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9183" y="2958579"/>
            <a:ext cx="1448092" cy="64171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55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00 00 00 01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939421" y="4193913"/>
            <a:ext cx="15259046" cy="7775217"/>
            <a:chOff x="1939421" y="4193913"/>
            <a:chExt cx="15259046" cy="7775217"/>
          </a:xfrm>
        </p:grpSpPr>
        <p:cxnSp>
          <p:nvCxnSpPr>
            <p:cNvPr id="35" name="直接箭头连接符 34"/>
            <p:cNvCxnSpPr/>
            <p:nvPr/>
          </p:nvCxnSpPr>
          <p:spPr>
            <a:xfrm flipV="1">
              <a:off x="2159694" y="4193913"/>
              <a:ext cx="0" cy="6669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939421" y="10863123"/>
              <a:ext cx="15259046" cy="110600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2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dirty="0" err="1">
                  <a:solidFill>
                    <a:srgbClr val="FF0000"/>
                  </a:solidFill>
                </a:rPr>
                <a:t>forbidden_zero_bit</a:t>
              </a:r>
              <a:r>
                <a:rPr lang="zh-CN" altLang="en-US" sz="2800" dirty="0" smtClean="0">
                  <a:solidFill>
                    <a:srgbClr val="FF0000"/>
                  </a:solidFill>
                </a:rPr>
                <a:t>：</a:t>
              </a:r>
              <a:r>
                <a:rPr lang="zh-CN" altLang="en-US" sz="2400" dirty="0"/>
                <a:t>禁止位，初始为</a:t>
              </a:r>
              <a:r>
                <a:rPr lang="en-US" altLang="zh-CN" sz="2400" dirty="0"/>
                <a:t>0</a:t>
              </a:r>
              <a:r>
                <a:rPr lang="zh-CN" altLang="en-US" sz="2400" dirty="0"/>
                <a:t>，当网络发现</a:t>
              </a:r>
              <a:r>
                <a:rPr lang="en-US" altLang="zh-CN" sz="2400" dirty="0"/>
                <a:t>NAL</a:t>
              </a:r>
              <a:r>
                <a:rPr lang="zh-CN" altLang="en-US" sz="2400" dirty="0"/>
                <a:t>单元有比特错误时可设置该比特为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，以便接收方纠错或丢掉该单元。</a:t>
              </a:r>
              <a:r>
                <a:rPr lang="zh-CN" altLang="en-US" sz="2800" dirty="0"/>
                <a:t> 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180852" y="4319703"/>
            <a:ext cx="15750000" cy="6462992"/>
            <a:chOff x="2180852" y="4319703"/>
            <a:chExt cx="15750000" cy="6462992"/>
          </a:xfrm>
        </p:grpSpPr>
        <p:cxnSp>
          <p:nvCxnSpPr>
            <p:cNvPr id="40" name="直接箭头连接符 39"/>
            <p:cNvCxnSpPr/>
            <p:nvPr/>
          </p:nvCxnSpPr>
          <p:spPr>
            <a:xfrm flipV="1">
              <a:off x="2339694" y="4319703"/>
              <a:ext cx="0" cy="5220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180852" y="9466226"/>
              <a:ext cx="15750000" cy="1316469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77500" lnSpcReduction="2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11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dirty="0" err="1">
                  <a:solidFill>
                    <a:srgbClr val="FF0000"/>
                  </a:solidFill>
                </a:rPr>
                <a:t>nal_ref_idc</a:t>
              </a:r>
              <a:r>
                <a:rPr lang="zh-CN" altLang="en-US" sz="2800" dirty="0" smtClean="0">
                  <a:solidFill>
                    <a:srgbClr val="FF0000"/>
                  </a:solidFill>
                </a:rPr>
                <a:t>：</a:t>
              </a:r>
              <a:r>
                <a:rPr lang="en-US" altLang="zh-CN" sz="2400" dirty="0" err="1"/>
                <a:t>nal</a:t>
              </a:r>
              <a:r>
                <a:rPr lang="zh-CN" altLang="en-US" sz="2400" dirty="0"/>
                <a:t>重要性指示，标志该</a:t>
              </a:r>
              <a:r>
                <a:rPr lang="en-US" altLang="zh-CN" sz="2400" dirty="0"/>
                <a:t>NAL</a:t>
              </a:r>
              <a:r>
                <a:rPr lang="zh-CN" altLang="en-US" sz="2400" dirty="0"/>
                <a:t>单元的重要性，值越大，越重要，解码器在解码处理不过来的时候，可以丢掉重要性为</a:t>
              </a:r>
              <a:r>
                <a:rPr lang="en-US" altLang="zh-CN" sz="2400" dirty="0"/>
                <a:t>0</a:t>
              </a:r>
              <a:r>
                <a:rPr lang="zh-CN" altLang="en-US" sz="2400" dirty="0"/>
                <a:t>的</a:t>
              </a:r>
              <a:r>
                <a:rPr lang="en-US" altLang="zh-CN" sz="2400" dirty="0"/>
                <a:t>NALU</a:t>
              </a:r>
              <a:r>
                <a:rPr lang="zh-CN" altLang="en-US" sz="2400" dirty="0"/>
                <a:t>。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432103" y="4185113"/>
            <a:ext cx="15837591" cy="5607945"/>
            <a:chOff x="2432103" y="4185113"/>
            <a:chExt cx="15837591" cy="5607945"/>
          </a:xfrm>
        </p:grpSpPr>
        <p:cxnSp>
          <p:nvCxnSpPr>
            <p:cNvPr id="43" name="直接箭头连接符 42"/>
            <p:cNvCxnSpPr/>
            <p:nvPr/>
          </p:nvCxnSpPr>
          <p:spPr>
            <a:xfrm flipV="1">
              <a:off x="2858536" y="4538042"/>
              <a:ext cx="0" cy="4051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519694" y="8476589"/>
              <a:ext cx="15750000" cy="1316469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0 0111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FF0000"/>
                  </a:solidFill>
                </a:rPr>
                <a:t>nal_unit_type</a:t>
              </a:r>
              <a:r>
                <a:rPr lang="zh-CN" altLang="en-US" sz="2000" dirty="0">
                  <a:solidFill>
                    <a:srgbClr val="FF0000"/>
                  </a:solidFill>
                </a:rPr>
                <a:t>：</a:t>
              </a:r>
              <a:r>
                <a:rPr lang="en-US" altLang="zh-CN" sz="2000" dirty="0">
                  <a:solidFill>
                    <a:srgbClr val="FF0000"/>
                  </a:solidFill>
                </a:rPr>
                <a:t>NALU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：</a:t>
              </a:r>
              <a:r>
                <a:rPr lang="zh-CN" altLang="en-US" sz="2000" dirty="0" smtClean="0"/>
                <a:t>帧类型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sp>
          <p:nvSpPr>
            <p:cNvPr id="46" name="左大括号 45"/>
            <p:cNvSpPr/>
            <p:nvPr/>
          </p:nvSpPr>
          <p:spPr>
            <a:xfrm rot="16200000">
              <a:off x="2745866" y="3871350"/>
              <a:ext cx="270305" cy="8978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887286" y="2430175"/>
            <a:ext cx="15754816" cy="3509879"/>
          </a:xfrm>
          <a:prstGeom prst="roundRect">
            <a:avLst>
              <a:gd name="adj" fmla="val 26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     67                           </a:t>
            </a:r>
            <a:r>
              <a:rPr lang="en-US" altLang="zh-CN" dirty="0">
                <a:solidFill>
                  <a:schemeClr val="tx1"/>
                </a:solidFill>
              </a:rPr>
              <a:t>64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00                             </a:t>
            </a:r>
            <a:r>
              <a:rPr lang="en-US" altLang="zh-CN" dirty="0">
                <a:solidFill>
                  <a:schemeClr val="tx1"/>
                </a:solidFill>
              </a:rPr>
              <a:t>15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</a:t>
            </a:r>
            <a:r>
              <a:rPr lang="en-US" altLang="zh-CN" dirty="0">
                <a:solidFill>
                  <a:schemeClr val="tx1"/>
                </a:solidFill>
              </a:rPr>
              <a:t>AC   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D9                                    </a:t>
            </a:r>
            <a:r>
              <a:rPr lang="en-US" altLang="zh-CN" dirty="0">
                <a:solidFill>
                  <a:schemeClr val="tx1"/>
                </a:solidFill>
              </a:rPr>
              <a:t>41   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 </a:t>
            </a:r>
            <a:r>
              <a:rPr lang="en-US" altLang="zh-CN" dirty="0">
                <a:solidFill>
                  <a:schemeClr val="tx1"/>
                </a:solidFill>
              </a:rPr>
              <a:t>70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     C6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 0110  </a:t>
            </a:r>
            <a:r>
              <a:rPr lang="en-US" altLang="zh-CN" dirty="0">
                <a:solidFill>
                  <a:schemeClr val="tx1"/>
                </a:solidFill>
              </a:rPr>
              <a:t>0111 </a:t>
            </a:r>
            <a:r>
              <a:rPr lang="en-US" altLang="zh-CN" dirty="0" smtClean="0">
                <a:solidFill>
                  <a:schemeClr val="tx1"/>
                </a:solidFill>
              </a:rPr>
              <a:t>     </a:t>
            </a:r>
            <a:r>
              <a:rPr lang="en-US" altLang="zh-CN" dirty="0">
                <a:solidFill>
                  <a:schemeClr val="tx1"/>
                </a:solidFill>
              </a:rPr>
              <a:t>0110 </a:t>
            </a:r>
            <a:r>
              <a:rPr lang="en-US" altLang="zh-CN" dirty="0" smtClean="0">
                <a:solidFill>
                  <a:schemeClr val="tx1"/>
                </a:solidFill>
              </a:rPr>
              <a:t> 0100       </a:t>
            </a:r>
            <a:r>
              <a:rPr lang="en-US" altLang="zh-CN" dirty="0">
                <a:solidFill>
                  <a:schemeClr val="tx1"/>
                </a:solidFill>
              </a:rPr>
              <a:t>0000 </a:t>
            </a:r>
            <a:r>
              <a:rPr lang="en-US" altLang="zh-CN" dirty="0" smtClean="0">
                <a:solidFill>
                  <a:schemeClr val="tx1"/>
                </a:solidFill>
              </a:rPr>
              <a:t> 0000            0001   </a:t>
            </a:r>
            <a:r>
              <a:rPr lang="en-US" altLang="zh-CN" dirty="0">
                <a:solidFill>
                  <a:schemeClr val="tx1"/>
                </a:solidFill>
              </a:rPr>
              <a:t>0101  </a:t>
            </a:r>
            <a:r>
              <a:rPr lang="en-US" altLang="zh-CN" dirty="0" smtClean="0">
                <a:solidFill>
                  <a:schemeClr val="tx1"/>
                </a:solidFill>
              </a:rPr>
              <a:t>       1010     </a:t>
            </a:r>
            <a:r>
              <a:rPr lang="en-US" altLang="zh-CN" dirty="0">
                <a:solidFill>
                  <a:schemeClr val="tx1"/>
                </a:solidFill>
              </a:rPr>
              <a:t>1100   </a:t>
            </a:r>
            <a:r>
              <a:rPr lang="en-US" altLang="zh-CN" dirty="0" smtClean="0">
                <a:solidFill>
                  <a:schemeClr val="tx1"/>
                </a:solidFill>
              </a:rPr>
              <a:t>          </a:t>
            </a:r>
            <a:r>
              <a:rPr lang="en-US" altLang="zh-CN" dirty="0">
                <a:solidFill>
                  <a:schemeClr val="tx1"/>
                </a:solidFill>
              </a:rPr>
              <a:t>1101  </a:t>
            </a:r>
            <a:r>
              <a:rPr lang="en-US" altLang="zh-CN" dirty="0" smtClean="0">
                <a:solidFill>
                  <a:schemeClr val="tx1"/>
                </a:solidFill>
              </a:rPr>
              <a:t> 1001              0100     </a:t>
            </a:r>
            <a:r>
              <a:rPr lang="en-US" altLang="zh-CN" dirty="0">
                <a:solidFill>
                  <a:schemeClr val="tx1"/>
                </a:solidFill>
              </a:rPr>
              <a:t>0001    </a:t>
            </a:r>
            <a:r>
              <a:rPr lang="en-US" altLang="zh-CN" dirty="0" smtClean="0">
                <a:solidFill>
                  <a:schemeClr val="tx1"/>
                </a:solidFill>
              </a:rPr>
              <a:t>           </a:t>
            </a:r>
            <a:r>
              <a:rPr lang="en-US" altLang="zh-CN" dirty="0">
                <a:solidFill>
                  <a:schemeClr val="tx1"/>
                </a:solidFill>
              </a:rPr>
              <a:t>0111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0000    </a:t>
            </a:r>
            <a:r>
              <a:rPr lang="en-US" altLang="zh-CN" dirty="0" smtClean="0">
                <a:solidFill>
                  <a:schemeClr val="tx1"/>
                </a:solidFill>
              </a:rPr>
              <a:t>          1100    </a:t>
            </a:r>
            <a:r>
              <a:rPr lang="en-US" altLang="zh-CN" dirty="0">
                <a:solidFill>
                  <a:schemeClr val="tx1"/>
                </a:solidFill>
              </a:rPr>
              <a:t>0110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en-US" altLang="zh-CN" sz="7200" dirty="0" smtClean="0"/>
              <a:t>SPS</a:t>
            </a:r>
            <a:r>
              <a:rPr lang="zh-CN" altLang="en-US" sz="7200" dirty="0" smtClean="0"/>
              <a:t>分析与读取</a:t>
            </a:r>
            <a:endParaRPr lang="zh-CN" altLang="en-US" sz="7200" dirty="0"/>
          </a:p>
        </p:txBody>
      </p:sp>
      <p:sp>
        <p:nvSpPr>
          <p:cNvPr id="8" name="左大括号 7"/>
          <p:cNvSpPr/>
          <p:nvPr/>
        </p:nvSpPr>
        <p:spPr>
          <a:xfrm rot="5400000">
            <a:off x="254219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 rot="5400000">
            <a:off x="400064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/>
          <p:cNvSpPr/>
          <p:nvPr/>
        </p:nvSpPr>
        <p:spPr>
          <a:xfrm rot="5400000">
            <a:off x="545909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/>
          <p:cNvSpPr/>
          <p:nvPr/>
        </p:nvSpPr>
        <p:spPr>
          <a:xfrm rot="5400000">
            <a:off x="7109526" y="2898422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 rot="5400000">
            <a:off x="16264786" y="2898423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 rot="5400000">
            <a:off x="14422965" y="2940546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/>
          <p:cNvSpPr/>
          <p:nvPr/>
        </p:nvSpPr>
        <p:spPr>
          <a:xfrm rot="5400000">
            <a:off x="12482693" y="2940545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 rot="5400000">
            <a:off x="1064087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/>
          <p:cNvSpPr/>
          <p:nvPr/>
        </p:nvSpPr>
        <p:spPr>
          <a:xfrm rot="5400000">
            <a:off x="8781204" y="2947678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04694" y="4545175"/>
            <a:ext cx="15120000" cy="40524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4                   5                 6                   7                     8                      9                     10                      11                     12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2511" y="4612329"/>
            <a:ext cx="2002619" cy="7429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索引（从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开始）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9183" y="2958579"/>
            <a:ext cx="1448092" cy="64171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55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00 00 00 01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464694" y="4202229"/>
            <a:ext cx="23535519" cy="5524576"/>
            <a:chOff x="3464694" y="4202229"/>
            <a:chExt cx="23535519" cy="5524576"/>
          </a:xfrm>
        </p:grpSpPr>
        <p:cxnSp>
          <p:nvCxnSpPr>
            <p:cNvPr id="43" name="直接箭头连接符 42"/>
            <p:cNvCxnSpPr/>
            <p:nvPr/>
          </p:nvCxnSpPr>
          <p:spPr>
            <a:xfrm flipV="1">
              <a:off x="4118537" y="4612329"/>
              <a:ext cx="0" cy="3994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3779694" y="8493706"/>
              <a:ext cx="23220519" cy="1233099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0110  0100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FF0000"/>
                  </a:solidFill>
                </a:rPr>
                <a:t>profile_idc</a:t>
              </a:r>
              <a:r>
                <a:rPr lang="zh-CN" altLang="en-US" sz="2000" dirty="0" smtClean="0"/>
                <a:t>：</a:t>
              </a:r>
              <a:r>
                <a:rPr lang="en-US" altLang="zh-CN" sz="2000" dirty="0" smtClean="0"/>
                <a:t> </a:t>
              </a:r>
              <a:r>
                <a:rPr lang="zh-CN" altLang="en-US" sz="2000" dirty="0" smtClean="0"/>
                <a:t>编码等级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sp>
          <p:nvSpPr>
            <p:cNvPr id="46" name="左大括号 45"/>
            <p:cNvSpPr/>
            <p:nvPr/>
          </p:nvSpPr>
          <p:spPr>
            <a:xfrm rot="16200000">
              <a:off x="3999945" y="3666978"/>
              <a:ext cx="253187" cy="132368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96013" y="4328821"/>
            <a:ext cx="6454279" cy="5524577"/>
            <a:chOff x="3464694" y="4202228"/>
            <a:chExt cx="25420952" cy="5524577"/>
          </a:xfrm>
        </p:grpSpPr>
        <p:cxnSp>
          <p:nvCxnSpPr>
            <p:cNvPr id="30" name="直接箭头连接符 29"/>
            <p:cNvCxnSpPr/>
            <p:nvPr/>
          </p:nvCxnSpPr>
          <p:spPr>
            <a:xfrm flipV="1">
              <a:off x="6003970" y="4612329"/>
              <a:ext cx="0" cy="3994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5665126" y="8493706"/>
              <a:ext cx="23220520" cy="1233099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0110  0100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FF0000"/>
                  </a:solidFill>
                </a:rPr>
                <a:t>level_idc</a:t>
              </a:r>
              <a:r>
                <a:rPr lang="zh-CN" altLang="en-US" sz="2000" dirty="0" smtClean="0"/>
                <a:t>：</a:t>
              </a:r>
              <a:r>
                <a:rPr lang="en-US" altLang="zh-CN" sz="2000" dirty="0" smtClean="0"/>
                <a:t> </a:t>
              </a:r>
              <a:r>
                <a:rPr lang="zh-CN" altLang="en-US" sz="2000" dirty="0" smtClean="0"/>
                <a:t>编码等级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sp>
          <p:nvSpPr>
            <p:cNvPr id="38" name="左大括号 37"/>
            <p:cNvSpPr/>
            <p:nvPr/>
          </p:nvSpPr>
          <p:spPr>
            <a:xfrm rot="16200000">
              <a:off x="5885511" y="1781411"/>
              <a:ext cx="283507" cy="512514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箭头连接符 38"/>
          <p:cNvCxnSpPr/>
          <p:nvPr/>
        </p:nvCxnSpPr>
        <p:spPr>
          <a:xfrm flipV="1">
            <a:off x="8640761" y="4798096"/>
            <a:ext cx="0" cy="593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480813" y="10518948"/>
            <a:ext cx="7266474" cy="144412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010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rgbClr val="FF0000"/>
                </a:solidFill>
              </a:rPr>
              <a:t>chroma_format_idc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采样 如</a:t>
            </a:r>
            <a:r>
              <a:rPr lang="en-US" altLang="zh-CN" sz="2000" dirty="0" smtClean="0"/>
              <a:t>yuv420  yuv421 yuv444 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5" name="左大括号 44"/>
          <p:cNvSpPr/>
          <p:nvPr/>
        </p:nvSpPr>
        <p:spPr>
          <a:xfrm rot="16200000">
            <a:off x="8505660" y="4135686"/>
            <a:ext cx="270202" cy="5109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9068166" y="1593716"/>
            <a:ext cx="496625" cy="232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722841" y="1375340"/>
            <a:ext cx="7266474" cy="2585077"/>
            <a:chOff x="2722841" y="1375340"/>
            <a:chExt cx="7266474" cy="2585077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7897266" y="2081667"/>
              <a:ext cx="366439" cy="18787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722841" y="1375340"/>
              <a:ext cx="7266474" cy="1444121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err="1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seq_parameter_set_id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表示当前的序列参数集的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id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。通过该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id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值，图像参数集</a:t>
              </a:r>
              <a:r>
                <a:rPr lang="en-US" altLang="zh-CN" sz="2000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pps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可以引用其代表的</a:t>
              </a:r>
              <a:r>
                <a:rPr lang="en-US" altLang="zh-CN" sz="2000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sps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中的参数。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8385266" y="1150879"/>
            <a:ext cx="7266474" cy="144412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bit_depth_luma_minus8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>
            <a:off x="9368038" y="1057675"/>
            <a:ext cx="3971599" cy="293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3232256" y="665925"/>
            <a:ext cx="7266474" cy="144412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qpprime_y_zero_transform_bypass_flag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9230602" y="745317"/>
            <a:ext cx="1107146" cy="320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9068166" y="249784"/>
            <a:ext cx="7266474" cy="144412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bit_depth_chroma_minus8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6511323" y="8341993"/>
            <a:ext cx="7266474" cy="144412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pic_order_cnt_type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10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887286" y="2430175"/>
            <a:ext cx="15754816" cy="3509879"/>
          </a:xfrm>
          <a:prstGeom prst="roundRect">
            <a:avLst>
              <a:gd name="adj" fmla="val 26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     67                           </a:t>
            </a:r>
            <a:r>
              <a:rPr lang="en-US" altLang="zh-CN" dirty="0">
                <a:solidFill>
                  <a:schemeClr val="tx1"/>
                </a:solidFill>
              </a:rPr>
              <a:t>64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00                             </a:t>
            </a:r>
            <a:r>
              <a:rPr lang="en-US" altLang="zh-CN" dirty="0">
                <a:solidFill>
                  <a:schemeClr val="tx1"/>
                </a:solidFill>
              </a:rPr>
              <a:t>15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</a:t>
            </a:r>
            <a:r>
              <a:rPr lang="en-US" altLang="zh-CN" dirty="0">
                <a:solidFill>
                  <a:schemeClr val="tx1"/>
                </a:solidFill>
              </a:rPr>
              <a:t>AC   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D9                                    </a:t>
            </a:r>
            <a:r>
              <a:rPr lang="en-US" altLang="zh-CN" dirty="0">
                <a:solidFill>
                  <a:schemeClr val="tx1"/>
                </a:solidFill>
              </a:rPr>
              <a:t>41   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 </a:t>
            </a:r>
            <a:r>
              <a:rPr lang="en-US" altLang="zh-CN" dirty="0">
                <a:solidFill>
                  <a:schemeClr val="tx1"/>
                </a:solidFill>
              </a:rPr>
              <a:t>70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     C6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 0110  </a:t>
            </a:r>
            <a:r>
              <a:rPr lang="en-US" altLang="zh-CN" dirty="0">
                <a:solidFill>
                  <a:schemeClr val="tx1"/>
                </a:solidFill>
              </a:rPr>
              <a:t>0111 </a:t>
            </a:r>
            <a:r>
              <a:rPr lang="en-US" altLang="zh-CN" dirty="0" smtClean="0">
                <a:solidFill>
                  <a:schemeClr val="tx1"/>
                </a:solidFill>
              </a:rPr>
              <a:t>     </a:t>
            </a:r>
            <a:r>
              <a:rPr lang="en-US" altLang="zh-CN" dirty="0">
                <a:solidFill>
                  <a:schemeClr val="tx1"/>
                </a:solidFill>
              </a:rPr>
              <a:t>0110 </a:t>
            </a:r>
            <a:r>
              <a:rPr lang="en-US" altLang="zh-CN" dirty="0" smtClean="0">
                <a:solidFill>
                  <a:schemeClr val="tx1"/>
                </a:solidFill>
              </a:rPr>
              <a:t> 0100       </a:t>
            </a:r>
            <a:r>
              <a:rPr lang="en-US" altLang="zh-CN" dirty="0">
                <a:solidFill>
                  <a:schemeClr val="tx1"/>
                </a:solidFill>
              </a:rPr>
              <a:t>0000 </a:t>
            </a:r>
            <a:r>
              <a:rPr lang="en-US" altLang="zh-CN" dirty="0" smtClean="0">
                <a:solidFill>
                  <a:schemeClr val="tx1"/>
                </a:solidFill>
              </a:rPr>
              <a:t> 0000            0001   </a:t>
            </a:r>
            <a:r>
              <a:rPr lang="en-US" altLang="zh-CN" dirty="0">
                <a:solidFill>
                  <a:schemeClr val="tx1"/>
                </a:solidFill>
              </a:rPr>
              <a:t>0101  </a:t>
            </a:r>
            <a:r>
              <a:rPr lang="en-US" altLang="zh-CN" dirty="0" smtClean="0">
                <a:solidFill>
                  <a:schemeClr val="tx1"/>
                </a:solidFill>
              </a:rPr>
              <a:t>       </a:t>
            </a:r>
            <a:r>
              <a:rPr lang="en-US" altLang="zh-CN" dirty="0">
                <a:solidFill>
                  <a:schemeClr val="tx1"/>
                </a:solidFill>
              </a:rPr>
              <a:t>1010 </a:t>
            </a: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chemeClr val="tx1"/>
                </a:solidFill>
              </a:rPr>
              <a:t>1100   </a:t>
            </a:r>
            <a:r>
              <a:rPr lang="en-US" altLang="zh-CN" dirty="0" smtClean="0">
                <a:solidFill>
                  <a:schemeClr val="tx1"/>
                </a:solidFill>
              </a:rPr>
              <a:t>          </a:t>
            </a:r>
            <a:r>
              <a:rPr lang="en-US" altLang="zh-CN" dirty="0">
                <a:solidFill>
                  <a:schemeClr val="tx1"/>
                </a:solidFill>
              </a:rPr>
              <a:t>1101  </a:t>
            </a:r>
            <a:r>
              <a:rPr lang="en-US" altLang="zh-CN" dirty="0" smtClean="0">
                <a:solidFill>
                  <a:schemeClr val="tx1"/>
                </a:solidFill>
              </a:rPr>
              <a:t> 1001              0100     </a:t>
            </a:r>
            <a:r>
              <a:rPr lang="en-US" altLang="zh-CN" dirty="0">
                <a:solidFill>
                  <a:schemeClr val="tx1"/>
                </a:solidFill>
              </a:rPr>
              <a:t>0001    </a:t>
            </a:r>
            <a:r>
              <a:rPr lang="en-US" altLang="zh-CN" dirty="0" smtClean="0">
                <a:solidFill>
                  <a:schemeClr val="tx1"/>
                </a:solidFill>
              </a:rPr>
              <a:t>           </a:t>
            </a:r>
            <a:r>
              <a:rPr lang="en-US" altLang="zh-CN" dirty="0">
                <a:solidFill>
                  <a:schemeClr val="tx1"/>
                </a:solidFill>
              </a:rPr>
              <a:t>0111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0000    </a:t>
            </a:r>
            <a:r>
              <a:rPr lang="en-US" altLang="zh-CN" dirty="0" smtClean="0">
                <a:solidFill>
                  <a:schemeClr val="tx1"/>
                </a:solidFill>
              </a:rPr>
              <a:t>          1100    </a:t>
            </a:r>
            <a:r>
              <a:rPr lang="en-US" altLang="zh-CN" dirty="0">
                <a:solidFill>
                  <a:schemeClr val="tx1"/>
                </a:solidFill>
              </a:rPr>
              <a:t>0110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en-US" altLang="zh-CN" sz="7200" dirty="0" smtClean="0"/>
              <a:t>SPS</a:t>
            </a:r>
            <a:r>
              <a:rPr lang="zh-CN" altLang="en-US" sz="7200" dirty="0" smtClean="0"/>
              <a:t>分析与读取</a:t>
            </a:r>
            <a:endParaRPr lang="zh-CN" altLang="en-US" sz="7200" dirty="0"/>
          </a:p>
        </p:txBody>
      </p:sp>
      <p:sp>
        <p:nvSpPr>
          <p:cNvPr id="8" name="左大括号 7"/>
          <p:cNvSpPr/>
          <p:nvPr/>
        </p:nvSpPr>
        <p:spPr>
          <a:xfrm rot="5400000">
            <a:off x="254219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 rot="5400000">
            <a:off x="400064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/>
          <p:cNvSpPr/>
          <p:nvPr/>
        </p:nvSpPr>
        <p:spPr>
          <a:xfrm rot="5400000">
            <a:off x="545909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/>
          <p:cNvSpPr/>
          <p:nvPr/>
        </p:nvSpPr>
        <p:spPr>
          <a:xfrm rot="5400000">
            <a:off x="7109526" y="2898422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 rot="5400000">
            <a:off x="16264786" y="2898423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 rot="5400000">
            <a:off x="14422965" y="2940546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/>
          <p:cNvSpPr/>
          <p:nvPr/>
        </p:nvSpPr>
        <p:spPr>
          <a:xfrm rot="5400000">
            <a:off x="12482693" y="2940545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 rot="5400000">
            <a:off x="1064087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/>
          <p:cNvSpPr/>
          <p:nvPr/>
        </p:nvSpPr>
        <p:spPr>
          <a:xfrm rot="5400000">
            <a:off x="8781204" y="2947678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04694" y="4545175"/>
            <a:ext cx="15120000" cy="40524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4                   5                 6                   7                     8                      9                     10                      11                     12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2511" y="4612329"/>
            <a:ext cx="2002619" cy="7429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索引（从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开始）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9183" y="2958579"/>
            <a:ext cx="1448092" cy="64171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55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00 00 00 01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5" name="左大括号 44"/>
          <p:cNvSpPr/>
          <p:nvPr/>
        </p:nvSpPr>
        <p:spPr>
          <a:xfrm rot="16200000">
            <a:off x="8505660" y="4135686"/>
            <a:ext cx="270202" cy="5109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7694694" y="4143861"/>
            <a:ext cx="2591655" cy="512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409694" y="4143863"/>
            <a:ext cx="9346916" cy="6570433"/>
            <a:chOff x="4409694" y="4143863"/>
            <a:chExt cx="9346916" cy="6570433"/>
          </a:xfrm>
        </p:grpSpPr>
        <p:cxnSp>
          <p:nvCxnSpPr>
            <p:cNvPr id="58" name="直接箭头连接符 57"/>
            <p:cNvCxnSpPr/>
            <p:nvPr/>
          </p:nvCxnSpPr>
          <p:spPr>
            <a:xfrm flipV="1">
              <a:off x="6119694" y="4143863"/>
              <a:ext cx="4093692" cy="3011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4409694" y="7090883"/>
              <a:ext cx="7266474" cy="1444121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log2_max_frame_num_minus4</a:t>
              </a:r>
            </a:p>
            <a:p>
              <a:pPr>
                <a:lnSpc>
                  <a:spcPct val="150000"/>
                </a:lnSpc>
              </a:pP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490136" y="9270175"/>
              <a:ext cx="7266474" cy="1444121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pic_order_cnt_type</a:t>
              </a:r>
              <a:endPara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62" name="左大括号 61"/>
          <p:cNvSpPr/>
          <p:nvPr/>
        </p:nvSpPr>
        <p:spPr>
          <a:xfrm rot="16200000">
            <a:off x="10551470" y="3910646"/>
            <a:ext cx="253764" cy="5877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/>
          <p:cNvCxnSpPr/>
          <p:nvPr/>
        </p:nvCxnSpPr>
        <p:spPr>
          <a:xfrm flipH="1" flipV="1">
            <a:off x="10686996" y="4390880"/>
            <a:ext cx="123303" cy="448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828132" y="8761887"/>
            <a:ext cx="7266474" cy="144412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log2_max_pic_order_cnt_lsb_minus4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4" name="左大括号 63"/>
          <p:cNvSpPr/>
          <p:nvPr/>
        </p:nvSpPr>
        <p:spPr>
          <a:xfrm rot="16200000">
            <a:off x="11500502" y="3579101"/>
            <a:ext cx="210915" cy="12674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/>
          <p:nvPr/>
        </p:nvCxnSpPr>
        <p:spPr>
          <a:xfrm flipH="1" flipV="1">
            <a:off x="11601930" y="4318293"/>
            <a:ext cx="3428488" cy="477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4320506" y="9016032"/>
            <a:ext cx="2025493" cy="88390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num_ref_frames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67" name="直接箭头连接符 66"/>
          <p:cNvCxnSpPr/>
          <p:nvPr/>
        </p:nvCxnSpPr>
        <p:spPr>
          <a:xfrm flipH="1" flipV="1">
            <a:off x="12305872" y="4107377"/>
            <a:ext cx="5299111" cy="537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15545827" y="9483947"/>
            <a:ext cx="5629612" cy="79323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gaps_in_frame_num_value_allowed_flag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9" name="左大括号 68"/>
          <p:cNvSpPr/>
          <p:nvPr/>
        </p:nvSpPr>
        <p:spPr>
          <a:xfrm rot="16200000">
            <a:off x="13317405" y="3189902"/>
            <a:ext cx="196377" cy="20604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1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887286" y="2430175"/>
            <a:ext cx="15754816" cy="3509879"/>
          </a:xfrm>
          <a:prstGeom prst="roundRect">
            <a:avLst>
              <a:gd name="adj" fmla="val 26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     67                           </a:t>
            </a:r>
            <a:r>
              <a:rPr lang="en-US" altLang="zh-CN" dirty="0">
                <a:solidFill>
                  <a:schemeClr val="tx1"/>
                </a:solidFill>
              </a:rPr>
              <a:t>64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00                             </a:t>
            </a:r>
            <a:r>
              <a:rPr lang="en-US" altLang="zh-CN" dirty="0">
                <a:solidFill>
                  <a:schemeClr val="tx1"/>
                </a:solidFill>
              </a:rPr>
              <a:t>15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</a:t>
            </a:r>
            <a:r>
              <a:rPr lang="en-US" altLang="zh-CN" dirty="0">
                <a:solidFill>
                  <a:schemeClr val="tx1"/>
                </a:solidFill>
              </a:rPr>
              <a:t>AC   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D9                                    </a:t>
            </a:r>
            <a:r>
              <a:rPr lang="en-US" altLang="zh-CN" dirty="0">
                <a:solidFill>
                  <a:schemeClr val="tx1"/>
                </a:solidFill>
              </a:rPr>
              <a:t>41     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 </a:t>
            </a:r>
            <a:r>
              <a:rPr lang="en-US" altLang="zh-CN" dirty="0">
                <a:solidFill>
                  <a:schemeClr val="tx1"/>
                </a:solidFill>
              </a:rPr>
              <a:t>70       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            C6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 0110  </a:t>
            </a:r>
            <a:r>
              <a:rPr lang="en-US" altLang="zh-CN" dirty="0">
                <a:solidFill>
                  <a:schemeClr val="tx1"/>
                </a:solidFill>
              </a:rPr>
              <a:t>0111 </a:t>
            </a:r>
            <a:r>
              <a:rPr lang="en-US" altLang="zh-CN" dirty="0" smtClean="0">
                <a:solidFill>
                  <a:schemeClr val="tx1"/>
                </a:solidFill>
              </a:rPr>
              <a:t>     </a:t>
            </a:r>
            <a:r>
              <a:rPr lang="en-US" altLang="zh-CN" dirty="0">
                <a:solidFill>
                  <a:schemeClr val="tx1"/>
                </a:solidFill>
              </a:rPr>
              <a:t>0110 </a:t>
            </a:r>
            <a:r>
              <a:rPr lang="en-US" altLang="zh-CN" dirty="0" smtClean="0">
                <a:solidFill>
                  <a:schemeClr val="tx1"/>
                </a:solidFill>
              </a:rPr>
              <a:t> 0100       </a:t>
            </a:r>
            <a:r>
              <a:rPr lang="en-US" altLang="zh-CN" dirty="0">
                <a:solidFill>
                  <a:schemeClr val="tx1"/>
                </a:solidFill>
              </a:rPr>
              <a:t>0000 </a:t>
            </a:r>
            <a:r>
              <a:rPr lang="en-US" altLang="zh-CN" dirty="0" smtClean="0">
                <a:solidFill>
                  <a:schemeClr val="tx1"/>
                </a:solidFill>
              </a:rPr>
              <a:t> 0000            0001   </a:t>
            </a:r>
            <a:r>
              <a:rPr lang="en-US" altLang="zh-CN" dirty="0">
                <a:solidFill>
                  <a:schemeClr val="tx1"/>
                </a:solidFill>
              </a:rPr>
              <a:t>0101  </a:t>
            </a:r>
            <a:r>
              <a:rPr lang="en-US" altLang="zh-CN" dirty="0" smtClean="0">
                <a:solidFill>
                  <a:schemeClr val="tx1"/>
                </a:solidFill>
              </a:rPr>
              <a:t>       </a:t>
            </a:r>
            <a:r>
              <a:rPr lang="en-US" altLang="zh-CN" dirty="0">
                <a:solidFill>
                  <a:schemeClr val="tx1"/>
                </a:solidFill>
              </a:rPr>
              <a:t>1010 </a:t>
            </a: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chemeClr val="tx1"/>
                </a:solidFill>
              </a:rPr>
              <a:t>1100   </a:t>
            </a:r>
            <a:r>
              <a:rPr lang="en-US" altLang="zh-CN" dirty="0" smtClean="0">
                <a:solidFill>
                  <a:schemeClr val="tx1"/>
                </a:solidFill>
              </a:rPr>
              <a:t>          </a:t>
            </a:r>
            <a:r>
              <a:rPr lang="en-US" altLang="zh-CN" dirty="0">
                <a:solidFill>
                  <a:schemeClr val="tx1"/>
                </a:solidFill>
              </a:rPr>
              <a:t>1101  </a:t>
            </a:r>
            <a:r>
              <a:rPr lang="en-US" altLang="zh-CN" dirty="0" smtClean="0">
                <a:solidFill>
                  <a:schemeClr val="tx1"/>
                </a:solidFill>
              </a:rPr>
              <a:t> 1001              0100     </a:t>
            </a:r>
            <a:r>
              <a:rPr lang="en-US" altLang="zh-CN" dirty="0">
                <a:solidFill>
                  <a:schemeClr val="tx1"/>
                </a:solidFill>
              </a:rPr>
              <a:t>0001    </a:t>
            </a:r>
            <a:r>
              <a:rPr lang="en-US" altLang="zh-CN" dirty="0" smtClean="0">
                <a:solidFill>
                  <a:schemeClr val="tx1"/>
                </a:solidFill>
              </a:rPr>
              <a:t>           </a:t>
            </a:r>
            <a:r>
              <a:rPr lang="en-US" altLang="zh-CN" dirty="0">
                <a:solidFill>
                  <a:schemeClr val="tx1"/>
                </a:solidFill>
              </a:rPr>
              <a:t>0111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0000    </a:t>
            </a:r>
            <a:r>
              <a:rPr lang="en-US" altLang="zh-CN" dirty="0" smtClean="0">
                <a:solidFill>
                  <a:schemeClr val="tx1"/>
                </a:solidFill>
              </a:rPr>
              <a:t>          1100    </a:t>
            </a:r>
            <a:r>
              <a:rPr lang="en-US" altLang="zh-CN" dirty="0">
                <a:solidFill>
                  <a:schemeClr val="tx1"/>
                </a:solidFill>
              </a:rPr>
              <a:t>0110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en-US" altLang="zh-CN" sz="7200" dirty="0" smtClean="0"/>
              <a:t>SPS</a:t>
            </a:r>
            <a:r>
              <a:rPr lang="zh-CN" altLang="en-US" sz="7200" dirty="0" smtClean="0"/>
              <a:t>分析与读取</a:t>
            </a:r>
            <a:endParaRPr lang="zh-CN" altLang="en-US" sz="7200" dirty="0"/>
          </a:p>
        </p:txBody>
      </p:sp>
      <p:sp>
        <p:nvSpPr>
          <p:cNvPr id="8" name="左大括号 7"/>
          <p:cNvSpPr/>
          <p:nvPr/>
        </p:nvSpPr>
        <p:spPr>
          <a:xfrm rot="5400000">
            <a:off x="254219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 rot="5400000">
            <a:off x="400064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/>
          <p:cNvSpPr/>
          <p:nvPr/>
        </p:nvSpPr>
        <p:spPr>
          <a:xfrm rot="5400000">
            <a:off x="5459093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/>
          <p:cNvSpPr/>
          <p:nvPr/>
        </p:nvSpPr>
        <p:spPr>
          <a:xfrm rot="5400000">
            <a:off x="7109526" y="2898422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 rot="5400000">
            <a:off x="16264786" y="2898423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 rot="5400000">
            <a:off x="14422965" y="2940546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/>
          <p:cNvSpPr/>
          <p:nvPr/>
        </p:nvSpPr>
        <p:spPr>
          <a:xfrm rot="5400000">
            <a:off x="12482693" y="2940545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 rot="5400000">
            <a:off x="10640872" y="2947677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/>
          <p:cNvSpPr/>
          <p:nvPr/>
        </p:nvSpPr>
        <p:spPr>
          <a:xfrm rot="5400000">
            <a:off x="8781204" y="2947678"/>
            <a:ext cx="270241" cy="13052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04694" y="4545175"/>
            <a:ext cx="15120000" cy="40524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4                   5                 6                   7                     8                      9                     10                      11                     12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2511" y="4612329"/>
            <a:ext cx="2002619" cy="7429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索引（从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开始）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9183" y="2958579"/>
            <a:ext cx="1448092" cy="64171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55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00 00 00 01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67" name="直接箭头连接符 66"/>
          <p:cNvCxnSpPr/>
          <p:nvPr/>
        </p:nvCxnSpPr>
        <p:spPr>
          <a:xfrm flipV="1">
            <a:off x="5939694" y="4107377"/>
            <a:ext cx="6366179" cy="364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3984090" y="7749504"/>
            <a:ext cx="5629612" cy="79323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gaps_in_frame_num_value_allowed_flag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9" name="左大括号 68"/>
          <p:cNvSpPr/>
          <p:nvPr/>
        </p:nvSpPr>
        <p:spPr>
          <a:xfrm rot="16200000">
            <a:off x="13317405" y="3189902"/>
            <a:ext cx="196377" cy="20604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13426897" y="4330061"/>
            <a:ext cx="21369" cy="282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3004694" y="7191543"/>
            <a:ext cx="1113890" cy="82264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width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7" name="左大括号 36"/>
          <p:cNvSpPr/>
          <p:nvPr/>
        </p:nvSpPr>
        <p:spPr>
          <a:xfrm rot="16200000">
            <a:off x="15512792" y="3226270"/>
            <a:ext cx="196377" cy="20604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 flipH="1" flipV="1">
            <a:off x="15622284" y="4366429"/>
            <a:ext cx="21369" cy="282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5139920" y="7203312"/>
            <a:ext cx="1113890" cy="82264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height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785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H264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定义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 smtClean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是专门去除这些冗余的算法，我们把这种算法称为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编码</a:t>
              </a:r>
              <a:endParaRPr lang="en-US" altLang="zh-CN" sz="3200" dirty="0" smtClean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H264</a:t>
              </a:r>
              <a:r>
                <a:rPr lang="zh-CN" altLang="en-US" sz="3200" dirty="0"/>
                <a:t>是新一代的编码标准，以高压缩高质量和支持多种网络的流媒体传输</a:t>
              </a:r>
              <a:r>
                <a:rPr lang="zh-CN" altLang="en-US" sz="3200" dirty="0" smtClean="0"/>
                <a:t>著称</a:t>
              </a:r>
              <a:endParaRPr lang="en-US" altLang="zh-CN" sz="3200" dirty="0" smtClean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 smtClean="0"/>
                <a:t>像大多数看到的视频，如苍老师的电影，如</a:t>
              </a:r>
              <a:r>
                <a:rPr lang="en-US" altLang="zh-CN" sz="3200" dirty="0" err="1" smtClean="0"/>
                <a:t>rmvb</a:t>
              </a:r>
              <a:r>
                <a:rPr lang="en-US" altLang="zh-CN" sz="3200" dirty="0" smtClean="0"/>
                <a:t>   </a:t>
              </a:r>
              <a:r>
                <a:rPr lang="en-US" altLang="zh-CN" sz="3200" dirty="0" err="1" smtClean="0"/>
                <a:t>avi</a:t>
              </a:r>
              <a:r>
                <a:rPr lang="zh-CN" altLang="en-US" sz="3200" dirty="0"/>
                <a:t> </a:t>
              </a:r>
              <a:r>
                <a:rPr lang="zh-CN" altLang="en-US" sz="3200" dirty="0" smtClean="0"/>
                <a:t>  </a:t>
              </a:r>
              <a:r>
                <a:rPr lang="en-US" altLang="zh-CN" sz="3200" dirty="0" smtClean="0"/>
                <a:t>mp4   </a:t>
              </a:r>
              <a:r>
                <a:rPr lang="en-US" altLang="zh-CN" sz="3200" dirty="0" err="1" smtClean="0"/>
                <a:t>flv</a:t>
              </a:r>
              <a:r>
                <a:rPr lang="en-US" altLang="zh-CN" sz="3200" dirty="0" smtClean="0"/>
                <a:t>   </a:t>
              </a:r>
              <a:r>
                <a:rPr lang="zh-CN" altLang="en-US" sz="3200" dirty="0" smtClean="0"/>
                <a:t>大都是由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进行编码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当然也会有不同的 如 </a:t>
              </a:r>
              <a:r>
                <a:rPr lang="en-US" altLang="zh-CN" sz="3200" dirty="0" smtClean="0"/>
                <a:t>mpeg4   vp9   </a:t>
              </a:r>
              <a:r>
                <a:rPr lang="zh-CN" altLang="en-US" sz="3200" dirty="0" smtClean="0"/>
                <a:t>这样比较冷门的编码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zh-CN" altLang="en-US" sz="3200" dirty="0"/>
                <a:t>无论</a:t>
              </a:r>
              <a:r>
                <a:rPr lang="zh-CN" altLang="en-US" sz="3200" dirty="0" smtClean="0"/>
                <a:t>是</a:t>
              </a:r>
              <a:r>
                <a:rPr lang="en-US" altLang="zh-CN" sz="3200" dirty="0" smtClean="0"/>
                <a:t>h264  mpeg4  vp9 </a:t>
              </a:r>
              <a:r>
                <a:rPr lang="zh-CN" altLang="en-US" sz="3200" dirty="0" smtClean="0"/>
                <a:t>都是基于宏块的方式进行编码，原理是一样的，只不过实现的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一致罢了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两大电信联盟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 smtClean="0"/>
              <a:t>H264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国际电信联盟</a:t>
              </a:r>
              <a:r>
                <a:rPr lang="en-US" altLang="zh-CN" sz="4400" dirty="0" smtClean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国际标准化组织</a:t>
              </a:r>
              <a:r>
                <a:rPr lang="en-US" altLang="zh-CN" sz="4400" dirty="0" smtClean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 smtClean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在江湖打了</a:t>
            </a:r>
            <a:r>
              <a:rPr lang="en-US" altLang="zh-CN" sz="6000" dirty="0" smtClean="0"/>
              <a:t>10</a:t>
            </a:r>
            <a:r>
              <a:rPr lang="zh-CN" altLang="en-US" sz="6000" dirty="0" smtClean="0"/>
              <a:t>年</a:t>
            </a:r>
            <a:endParaRPr lang="zh-CN" altLang="en-US" sz="6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H264       MPEG4 AVC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6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ITU-T </a:t>
            </a:r>
            <a:r>
              <a:rPr lang="zh-CN" altLang="en-US" dirty="0" smtClean="0"/>
              <a:t>视频编码发展历程</a:t>
            </a:r>
            <a:endParaRPr lang="zh-CN" altLang="en-US" dirty="0"/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其他参与者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3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H261</a:t>
            </a:r>
            <a:r>
              <a:rPr lang="zh-CN" altLang="en-US" sz="6000" dirty="0" smtClean="0"/>
              <a:t>奠定的技术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=""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=""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254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  <p:extLst>
      <p:ext uri="{BB962C8B-B14F-4D97-AF65-F5344CB8AC3E}">
        <p14:creationId xmlns:p14="http://schemas.microsoft.com/office/powerpoint/2010/main" val="2614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 smtClean="0">
                <a:solidFill>
                  <a:schemeClr val="tx1"/>
                </a:solidFill>
              </a:rPr>
              <a:t>30</a:t>
            </a:r>
            <a:r>
              <a:rPr lang="zh-CN" altLang="en-US" sz="2800" dirty="0" smtClean="0">
                <a:solidFill>
                  <a:schemeClr val="tx1"/>
                </a:solidFill>
              </a:rPr>
              <a:t>公斤重，可见保存视频数据如此难。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 smtClean="0">
                <a:solidFill>
                  <a:schemeClr val="tx1"/>
                </a:solidFill>
              </a:rPr>
              <a:t>一</a:t>
            </a:r>
            <a:r>
              <a:rPr lang="zh-CN" altLang="en-US" sz="2800" dirty="0">
                <a:solidFill>
                  <a:schemeClr val="tx1"/>
                </a:solidFill>
              </a:rPr>
              <a:t>张</a:t>
            </a:r>
            <a:r>
              <a:rPr lang="en-US" altLang="zh-CN" sz="2800" dirty="0" smtClean="0">
                <a:solidFill>
                  <a:schemeClr val="tx1"/>
                </a:solidFill>
              </a:rPr>
              <a:t>DVD</a:t>
            </a:r>
            <a:r>
              <a:rPr lang="zh-CN" altLang="en-US" sz="2800" dirty="0" smtClean="0">
                <a:solidFill>
                  <a:schemeClr val="tx1"/>
                </a:solidFill>
              </a:rPr>
              <a:t>或者</a:t>
            </a:r>
            <a:r>
              <a:rPr lang="en-US" altLang="zh-CN" sz="2800" dirty="0" smtClean="0">
                <a:solidFill>
                  <a:schemeClr val="tx1"/>
                </a:solidFill>
              </a:rPr>
              <a:t>1G</a:t>
            </a:r>
            <a:r>
              <a:rPr lang="zh-CN" altLang="en-US" sz="2800" dirty="0" smtClean="0">
                <a:solidFill>
                  <a:schemeClr val="tx1"/>
                </a:solidFill>
              </a:rPr>
              <a:t>的磁盘只能</a:t>
            </a:r>
            <a:r>
              <a:rPr lang="zh-CN" altLang="en-US" sz="2800" dirty="0">
                <a:solidFill>
                  <a:schemeClr val="tx1"/>
                </a:solidFill>
              </a:rPr>
              <a:t>存储几秒钟的未压缩数字视频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</a:t>
            </a:r>
            <a:r>
              <a:rPr lang="zh-CN" altLang="en-US" sz="2800" dirty="0" smtClean="0">
                <a:solidFill>
                  <a:schemeClr val="accent2"/>
                </a:solidFill>
              </a:rPr>
              <a:t>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编码</a:t>
            </a:r>
            <a:endParaRPr lang="zh-CN" altLang="en-US" sz="3200" b="1" dirty="0"/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压缩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9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 smtClean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0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组成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</a:t>
            </a:r>
            <a:r>
              <a:rPr lang="zh-CN" altLang="en-US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</a:t>
            </a:r>
            <a:r>
              <a:rPr lang="en-US" altLang="zh-CN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River</a:t>
            </a:r>
            <a:r>
              <a:rPr lang="zh-CN" altLang="en-US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Android开发入门与实战第二版》</a:t>
            </a:r>
            <a:r>
              <a:rPr lang="en-US" altLang="zh-CN" sz="2000" dirty="0" err="1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作者之一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同城项目负责人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2079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科技大学计算机相关专业硕士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，腾讯架构师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845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视频文件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封装格式与编码格式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格式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0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如何解码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0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13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音视频编码鼻祖</a:t>
            </a:r>
            <a:r>
              <a:rPr lang="en-US" altLang="zh-CN" sz="6000" dirty="0" smtClean="0"/>
              <a:t>H261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=""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=""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16719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冯诺依曼计算机先河与</a:t>
            </a:r>
            <a:r>
              <a:rPr lang="en-US" altLang="zh-CN" dirty="0" smtClean="0"/>
              <a:t>H621</a:t>
            </a:r>
            <a:r>
              <a:rPr lang="zh-CN" altLang="en-US" dirty="0" smtClean="0"/>
              <a:t>编码</a:t>
            </a:r>
            <a:r>
              <a:rPr lang="zh-CN" altLang="en-US" dirty="0"/>
              <a:t>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94" y="3375175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DSP</a:t>
            </a:r>
            <a:r>
              <a:rPr lang="zh-CN" altLang="en-US" dirty="0" smtClean="0"/>
              <a:t>芯片主要做视频编解码器的工作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>
            <a:extLst>
              <a:ext uri="{FF2B5EF4-FFF2-40B4-BE49-F238E27FC236}">
                <a16:creationId xmlns="" xmlns:a16="http://schemas.microsoft.com/office/drawing/2014/main" id="{BF9D7028-D0A1-4512-A862-597CDC3CC558}"/>
              </a:ext>
            </a:extLst>
          </p:cNvPr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 smtClean="0"/>
              <a:t>DSP</a:t>
            </a:r>
            <a:r>
              <a:rPr lang="zh-CN" altLang="en-US" sz="3200" dirty="0" smtClean="0"/>
              <a:t>芯片内部</a:t>
            </a:r>
            <a:r>
              <a:rPr lang="zh-CN" altLang="en-US" sz="3200" dirty="0"/>
              <a:t>的视频编码器</a:t>
            </a:r>
            <a:r>
              <a:rPr lang="zh-CN" altLang="en-US" sz="3200" dirty="0" smtClean="0"/>
              <a:t>流程</a:t>
            </a:r>
            <a:r>
              <a:rPr lang="en-US" altLang="zh-CN" sz="3200" dirty="0" smtClean="0"/>
              <a:t>: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视频编码流程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 smtClean="0"/>
              <a:t>报名咨询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694" y="3600175"/>
            <a:ext cx="5964996" cy="63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38664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1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xmlns="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:a16="http://schemas.microsoft.com/office/drawing/2014/main" xmlns="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:a16="http://schemas.microsoft.com/office/drawing/2014/main" xmlns="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xmlns="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xmlns="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xmlns="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xmlns="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xmlns="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:a16="http://schemas.microsoft.com/office/drawing/2014/main" xmlns="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:a16="http://schemas.microsoft.com/office/drawing/2014/main" xmlns="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:a16="http://schemas.microsoft.com/office/drawing/2014/main" xmlns="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38354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xmlns="" id="{F775D4B5-66E5-4045-A865-1F361C27B4F6}"/>
              </a:ext>
            </a:extLst>
          </p:cNvPr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</a:t>
            </a:r>
            <a:r>
              <a:rPr lang="zh-CN" altLang="en-US" sz="2800" dirty="0" smtClean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在动  背景没有动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42868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:a16="http://schemas.microsoft.com/office/drawing/2014/main" xmlns="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视频流</a:t>
            </a:r>
            <a:r>
              <a:rPr lang="en-US" altLang="zh-CN" sz="3200" dirty="0"/>
              <a:t>H264 H265</a:t>
            </a:r>
            <a:r>
              <a:rPr lang="zh-CN" altLang="en-US" sz="3200" dirty="0"/>
              <a:t>的组装原理切片</a:t>
            </a:r>
            <a:r>
              <a:rPr lang="en-US" altLang="zh-CN" sz="3200" dirty="0"/>
              <a:t>NAL</a:t>
            </a:r>
            <a:r>
              <a:rPr lang="zh-CN" altLang="en-US" sz="3200" dirty="0" smtClean="0"/>
              <a:t>单元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smtClean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深度</a:t>
            </a:r>
            <a:r>
              <a:rPr lang="zh-CN" altLang="en-US" sz="3200" dirty="0" smtClean="0"/>
              <a:t>详解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切片</a:t>
            </a:r>
            <a:r>
              <a:rPr lang="en-US" altLang="zh-CN" sz="3200" dirty="0"/>
              <a:t>slice</a:t>
            </a:r>
            <a:r>
              <a:rPr lang="zh-CN" altLang="en-US" sz="3200" dirty="0"/>
              <a:t>与宏块，运动</a:t>
            </a:r>
            <a:r>
              <a:rPr lang="zh-CN" altLang="en-US" sz="3200" dirty="0" smtClean="0"/>
              <a:t>矢量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smtClean="0"/>
              <a:t>H264</a:t>
            </a:r>
            <a:r>
              <a:rPr lang="zh-CN" altLang="en-US" sz="3200" dirty="0"/>
              <a:t>与</a:t>
            </a:r>
            <a:r>
              <a:rPr lang="en-US" altLang="zh-CN" sz="3200" dirty="0"/>
              <a:t>H265</a:t>
            </a:r>
            <a:r>
              <a:rPr lang="zh-CN" altLang="en-US" sz="3200" dirty="0"/>
              <a:t>的区别与面</a:t>
            </a:r>
            <a:r>
              <a:rPr lang="zh-CN" altLang="en-US" sz="3200" dirty="0" smtClean="0"/>
              <a:t>试题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024" b="1" dirty="0" smtClean="0"/>
          </a:p>
          <a:p>
            <a:r>
              <a:rPr lang="zh-CN" altLang="en-US" sz="3024" b="1" dirty="0" smtClean="0"/>
              <a:t>精彩</a:t>
            </a:r>
            <a:r>
              <a:rPr lang="zh-CN" altLang="en-US" sz="3024" b="1" dirty="0"/>
              <a:t>内容 </a:t>
            </a:r>
            <a:r>
              <a:rPr lang="en-US" altLang="zh-CN" sz="3024" b="1" dirty="0"/>
              <a:t>20:05</a:t>
            </a:r>
            <a:r>
              <a:rPr lang="zh-CN" altLang="en-US" sz="3024" b="1" dirty="0"/>
              <a:t>准时直播分享干货</a:t>
            </a:r>
            <a:endParaRPr lang="zh-CN" altLang="en-US" sz="2646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163520" y="2592392"/>
            <a:ext cx="13608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H264 H265</a:t>
            </a:r>
            <a:r>
              <a:rPr lang="zh-CN" altLang="en-US" sz="6000" dirty="0"/>
              <a:t>码流深度</a:t>
            </a:r>
            <a:r>
              <a:rPr lang="zh-CN" altLang="en-US" sz="6000" dirty="0" smtClean="0"/>
              <a:t>分析</a:t>
            </a:r>
            <a:endParaRPr lang="en-US" altLang="zh-CN" sz="6000" dirty="0" smtClean="0"/>
          </a:p>
          <a:p>
            <a:r>
              <a:rPr lang="zh-CN" altLang="en-US" sz="6000" dirty="0" smtClean="0"/>
              <a:t>深</a:t>
            </a:r>
            <a:r>
              <a:rPr lang="zh-CN" altLang="en-US" sz="6000" dirty="0"/>
              <a:t>挖视频底层原理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:a16="http://schemas.microsoft.com/office/drawing/2014/main" xmlns="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音视频编码中的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sps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与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pps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的设计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5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xmlns="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xmlns="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xmlns="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xmlns="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:a16="http://schemas.microsoft.com/office/drawing/2014/main" xmlns="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:a16="http://schemas.microsoft.com/office/drawing/2014/main" xmlns="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:a16="http://schemas.microsoft.com/office/drawing/2014/main" xmlns="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xmlns="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xmlns="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:a16="http://schemas.microsoft.com/office/drawing/2014/main" xmlns="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:a16="http://schemas.microsoft.com/office/drawing/2014/main" xmlns="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:a16="http://schemas.microsoft.com/office/drawing/2014/main" xmlns="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:a16="http://schemas.microsoft.com/office/drawing/2014/main" xmlns="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:a16="http://schemas.microsoft.com/office/drawing/2014/main" xmlns="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="" xmlns:a16="http://schemas.microsoft.com/office/drawing/2014/main" id="{71FBCDB7-A784-49F6-982C-0E657C261630}"/>
              </a:ext>
            </a:extLst>
          </p:cNvPr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="" xmlns:a16="http://schemas.microsoft.com/office/drawing/2014/main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音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="" xmlns:a16="http://schemas.microsoft.com/office/drawing/2014/main" id="{B1845E35-C357-4BA9-84E6-45B55275665A}"/>
              </a:ext>
            </a:extLst>
          </p:cNvPr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="" xmlns:a16="http://schemas.microsoft.com/office/drawing/2014/main" id="{EC7E5998-4C23-47CE-8FF8-01E931F4A869}"/>
                </a:ext>
              </a:extLst>
            </p:cNvPr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="" xmlns:a16="http://schemas.microsoft.com/office/drawing/2014/main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="" xmlns:a16="http://schemas.microsoft.com/office/drawing/2014/main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="" xmlns:a16="http://schemas.microsoft.com/office/drawing/2014/main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="" xmlns:a16="http://schemas.microsoft.com/office/drawing/2014/main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="" xmlns:a16="http://schemas.microsoft.com/office/drawing/2014/main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="" xmlns:a16="http://schemas.microsoft.com/office/drawing/2014/main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直播（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腾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="" xmlns:a16="http://schemas.microsoft.com/office/drawing/2014/main" id="{794F2E0C-1545-45C7-BDDC-08B2B73C56A0}"/>
                </a:ext>
              </a:extLst>
            </p:cNvPr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="" xmlns:a16="http://schemas.microsoft.com/office/drawing/2014/main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="" xmlns:a16="http://schemas.microsoft.com/office/drawing/2014/main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="" xmlns:a16="http://schemas.microsoft.com/office/drawing/2014/main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="" xmlns:a16="http://schemas.microsoft.com/office/drawing/2014/main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="" xmlns:a16="http://schemas.microsoft.com/office/drawing/2014/main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="" xmlns:a16="http://schemas.microsoft.com/office/drawing/2014/main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="" xmlns:a16="http://schemas.microsoft.com/office/drawing/2014/main" id="{61BDEFEF-8C9B-40C6-A17E-9EADE48F06C1}"/>
                </a:ext>
              </a:extLst>
            </p:cNvPr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="" xmlns:a16="http://schemas.microsoft.com/office/drawing/2014/main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="" xmlns:a16="http://schemas.microsoft.com/office/drawing/2014/main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="" xmlns:a16="http://schemas.microsoft.com/office/drawing/2014/main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="" xmlns:a16="http://schemas.microsoft.com/office/drawing/2014/main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="" xmlns:a16="http://schemas.microsoft.com/office/drawing/2014/main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="" xmlns:a16="http://schemas.microsoft.com/office/drawing/2014/main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="" xmlns:a16="http://schemas.microsoft.com/office/drawing/2014/main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="" xmlns:a16="http://schemas.microsoft.com/office/drawing/2014/main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="" xmlns:a16="http://schemas.microsoft.com/office/drawing/2014/main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="" xmlns:a16="http://schemas.microsoft.com/office/drawing/2014/main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="" xmlns:a16="http://schemas.microsoft.com/office/drawing/2014/main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="" xmlns:a16="http://schemas.microsoft.com/office/drawing/2014/main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="" xmlns:a16="http://schemas.microsoft.com/office/drawing/2014/main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视频媒体平台（芒果</a:t>
                </a:r>
                <a:r>
                  <a:rPr lang="en-US" altLang="zh-CN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TV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1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1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399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399" dirty="0"/>
          </a:p>
        </p:txBody>
      </p:sp>
    </p:spTree>
    <p:extLst>
      <p:ext uri="{BB962C8B-B14F-4D97-AF65-F5344CB8AC3E}">
        <p14:creationId xmlns:p14="http://schemas.microsoft.com/office/powerpoint/2010/main" val="20972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 smtClean="0">
                <a:latin typeface="思源黑体 CN Bold" panose="020B0800000000000000" charset="-122"/>
                <a:ea typeface="思源黑体 CN Bold" panose="020B0800000000000000" charset="-122"/>
              </a:rPr>
              <a:t>MediaCodec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9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 smtClean="0"/>
              <a:t>MediaCodec</a:t>
            </a:r>
            <a:r>
              <a:rPr lang="zh-CN" altLang="en-US" sz="8800" dirty="0" smtClean="0"/>
              <a:t>通过</a:t>
            </a:r>
            <a:r>
              <a:rPr lang="zh-CN" altLang="en-US" sz="8800" dirty="0"/>
              <a:t>访问底层的编解码器</a:t>
            </a:r>
            <a:endParaRPr lang="zh-CN" altLang="en-US" dirty="0"/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xmlns="" id="{B93D995B-8464-41E5-80F3-05607ECF1D1F}"/>
              </a:ext>
            </a:extLst>
          </p:cNvPr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 smtClean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Sdk</a:t>
            </a:r>
            <a:r>
              <a:rPr lang="zh-CN" altLang="en-US" sz="2400" dirty="0" smtClean="0">
                <a:solidFill>
                  <a:srgbClr val="FF0000"/>
                </a:solidFill>
              </a:rPr>
              <a:t>层  </a:t>
            </a:r>
            <a:r>
              <a:rPr lang="en-US" altLang="zh-CN" sz="2400" dirty="0" smtClean="0">
                <a:solidFill>
                  <a:srgbClr val="FF0000"/>
                </a:solidFill>
              </a:rPr>
              <a:t>Native</a:t>
            </a:r>
            <a:r>
              <a:rPr lang="zh-CN" altLang="en-US" sz="2400" dirty="0" smtClean="0">
                <a:solidFill>
                  <a:srgbClr val="FF0000"/>
                </a:solidFill>
              </a:rPr>
              <a:t>层，还是</a:t>
            </a:r>
            <a:r>
              <a:rPr lang="en-US" altLang="zh-CN" sz="2400" dirty="0" smtClean="0">
                <a:solidFill>
                  <a:srgbClr val="FF0000"/>
                </a:solidFill>
              </a:rPr>
              <a:t>CPU</a:t>
            </a:r>
            <a:r>
              <a:rPr lang="zh-CN" altLang="en-US" sz="2400" dirty="0" smtClean="0">
                <a:solidFill>
                  <a:srgbClr val="FF0000"/>
                </a:solidFill>
              </a:rPr>
              <a:t>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/>
              <a:t>MediaCodec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</a:t>
              </a:r>
              <a:r>
                <a:rPr lang="zh-CN" altLang="en-US" sz="3200" dirty="0" smtClean="0"/>
                <a:t>的</a:t>
              </a:r>
              <a:r>
                <a:rPr lang="zh-CN" altLang="en-US" sz="3200" dirty="0"/>
                <a:t>编解码器</a:t>
              </a:r>
              <a:r>
                <a:rPr lang="zh-CN" altLang="en-US" sz="3200" dirty="0" smtClean="0"/>
                <a:t>来实现音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视频的</a:t>
              </a:r>
              <a:r>
                <a:rPr lang="zh-CN" altLang="en-US" sz="3200" dirty="0"/>
                <a:t>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</a:t>
              </a:r>
              <a:r>
                <a:rPr lang="zh-CN" altLang="en-US" sz="3200" dirty="0" smtClean="0"/>
                <a:t>一部分</a:t>
              </a:r>
              <a:endParaRPr lang="en-US" altLang="zh-CN" sz="3200" dirty="0" smtClean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</a:t>
              </a:r>
              <a:r>
                <a:rPr lang="zh-CN" altLang="en-US" sz="3200" dirty="0" smtClean="0"/>
                <a:t>版本</a:t>
              </a:r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 smtClean="0"/>
                <a:t>），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5.0, API21</a:t>
              </a:r>
              <a:r>
                <a:rPr lang="zh-CN" altLang="en-US" sz="3200" dirty="0"/>
                <a:t>，引入了“异步</a:t>
              </a:r>
              <a:r>
                <a:rPr lang="zh-CN" altLang="en-US" sz="3200" dirty="0" smtClean="0"/>
                <a:t>模式。</a:t>
              </a:r>
              <a:r>
                <a:rPr lang="en-US" altLang="zh-CN" sz="3200" dirty="0" smtClean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22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MediaCodec</a:t>
            </a:r>
            <a:r>
              <a:rPr lang="zh-CN" altLang="en-US" dirty="0" smtClean="0"/>
              <a:t>硬解是用的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解码吗？</a:t>
            </a:r>
            <a:endParaRPr lang="zh-CN" altLang="en-US" dirty="0"/>
          </a:p>
        </p:txBody>
      </p:sp>
      <p:sp>
        <p:nvSpPr>
          <p:cNvPr id="5" name="矩形: 圆角 12">
            <a:extLst>
              <a:ext uri="{FF2B5EF4-FFF2-40B4-BE49-F238E27FC236}">
                <a16:creationId xmlns="" xmlns:a16="http://schemas.microsoft.com/office/drawing/2014/main" id="{BF9D7028-D0A1-4512-A862-597CDC3CC558}"/>
              </a:ext>
            </a:extLst>
          </p:cNvPr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 smtClean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移动</a:t>
            </a:r>
            <a:r>
              <a:rPr lang="zh-CN" altLang="en-US" sz="2800" dirty="0"/>
              <a:t>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</a:t>
            </a:r>
            <a:r>
              <a:rPr lang="zh-CN" altLang="en-US" sz="2800" dirty="0" smtClean="0"/>
              <a:t>，不是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也不是</a:t>
            </a:r>
            <a:r>
              <a:rPr lang="en-US" altLang="zh-CN" sz="2800" dirty="0" smtClean="0"/>
              <a:t>CPU </a:t>
            </a:r>
          </a:p>
          <a:p>
            <a:pPr marL="0" indent="0" algn="just">
              <a:buNone/>
            </a:pP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b="1" u="sng" dirty="0" smtClean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指</a:t>
            </a:r>
            <a:r>
              <a:rPr lang="zh-CN" altLang="en-US" sz="2800" dirty="0"/>
              <a:t>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</a:t>
            </a:r>
            <a:r>
              <a:rPr lang="zh-CN" altLang="en-US" sz="2800" dirty="0" smtClean="0"/>
              <a:t>转交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dirty="0" smtClean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 algn="just">
              <a:buNone/>
            </a:pPr>
            <a:endParaRPr lang="en-US" altLang="zh-CN" sz="28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，如果将视频解码 编码加入到</a:t>
            </a:r>
            <a:r>
              <a:rPr lang="en-US" altLang="zh-CN" sz="2800" dirty="0" err="1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 smtClean="0"/>
              <a:t>MediaPlayer</a:t>
            </a:r>
            <a:r>
              <a:rPr lang="zh-CN" altLang="en-US" sz="7200" dirty="0" smtClean="0"/>
              <a:t>播放架构</a:t>
            </a:r>
            <a:endParaRPr lang="zh-CN" altLang="en-US" sz="7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=new </a:t>
            </a:r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mediaplayer.setDataSource</a:t>
            </a:r>
            <a:r>
              <a:rPr lang="en-US" altLang="zh-CN" dirty="0" smtClean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课程演示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49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音视频同步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19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5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</a:t>
            </a:r>
            <a:r>
              <a:rPr lang="en-US" altLang="zh-CN" dirty="0" smtClean="0"/>
              <a:t>(</a:t>
            </a:r>
            <a:r>
              <a:rPr lang="zh-CN" altLang="en-US" dirty="0" smtClean="0"/>
              <a:t>就业前景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学员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中就职于全国各大公司。从事音视频相关产品开发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为什么要学习音视频（竞争力）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1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2G  3G  4G  5G</a:t>
            </a:r>
            <a:r>
              <a:rPr lang="zh-CN" altLang="en-US" dirty="0" smtClean="0"/>
              <a:t>的变革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2G</a:t>
              </a:r>
              <a:r>
                <a:rPr lang="zh-CN" altLang="en-US" sz="3600" dirty="0" smtClean="0"/>
                <a:t>的时候我们只能打电话聊天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3G</a:t>
              </a:r>
              <a:r>
                <a:rPr lang="zh-CN" altLang="en-US" sz="3600" dirty="0" smtClean="0"/>
                <a:t>到来 重塑人们沟通方式，诞生一系列巨头 腾讯  </a:t>
              </a:r>
              <a:r>
                <a:rPr lang="en-US" altLang="zh-CN" sz="3600" dirty="0" err="1" smtClean="0"/>
                <a:t>facebook</a:t>
              </a:r>
              <a:r>
                <a:rPr lang="en-US" altLang="zh-CN" sz="3600" dirty="0" smtClean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4G </a:t>
              </a:r>
              <a:r>
                <a:rPr lang="zh-CN" altLang="en-US" sz="3600" dirty="0" smtClean="0"/>
                <a:t>进入短视频时代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 smtClean="0"/>
                <a:t>诞生抖音 字节跳动</a:t>
              </a:r>
              <a:endParaRPr lang="zh-CN" altLang="en-US" sz="36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>
            <a:spLocks/>
          </p:cNvSpPr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</a:t>
            </a:r>
            <a:r>
              <a:rPr lang="zh-CN" altLang="en-US" sz="3600" dirty="0" smtClean="0"/>
              <a:t>声音</a:t>
            </a:r>
            <a:endParaRPr lang="en-US" altLang="zh-CN" sz="3600" dirty="0" smtClean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 smtClean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</a:t>
            </a:r>
            <a:r>
              <a:rPr lang="zh-CN" altLang="en-US" sz="3600" dirty="0" smtClean="0"/>
              <a:t>是音视频</a:t>
            </a:r>
            <a:r>
              <a:rPr lang="zh-CN" altLang="en-US" sz="3600" dirty="0"/>
              <a:t>时代为主。</a:t>
            </a:r>
          </a:p>
        </p:txBody>
      </p:sp>
    </p:spTree>
    <p:extLst>
      <p:ext uri="{BB962C8B-B14F-4D97-AF65-F5344CB8AC3E}">
        <p14:creationId xmlns:p14="http://schemas.microsoft.com/office/powerpoint/2010/main" val="12915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9353</TotalTime>
  <Words>3761</Words>
  <Application>Microsoft Office PowerPoint</Application>
  <PresentationFormat>自定义</PresentationFormat>
  <Paragraphs>479</Paragraphs>
  <Slides>70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9" baseType="lpstr">
      <vt:lpstr>Calibri</vt:lpstr>
      <vt:lpstr>Calibri Light</vt:lpstr>
      <vt:lpstr>Helvetica Neue Medium</vt:lpstr>
      <vt:lpstr>Menlo</vt:lpstr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Medium</vt:lpstr>
      <vt:lpstr>思源黑体 CN Normal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为什么要学习音视频（竞争力）</vt:lpstr>
      <vt:lpstr>2G  3G  4G  5G的变革</vt:lpstr>
      <vt:lpstr>你为什么学习音视频学不好</vt:lpstr>
      <vt:lpstr>PowerPoint 演示文稿</vt:lpstr>
      <vt:lpstr>音视频面试的那些事</vt:lpstr>
      <vt:lpstr>SPS分析与读取</vt:lpstr>
      <vt:lpstr>SPS分析与读取</vt:lpstr>
      <vt:lpstr>SPS分析与读取</vt:lpstr>
      <vt:lpstr>SPS分析与读取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Windows 用户</cp:lastModifiedBy>
  <cp:revision>2000</cp:revision>
  <dcterms:created xsi:type="dcterms:W3CDTF">2014-06-24T08:28:00Z</dcterms:created>
  <dcterms:modified xsi:type="dcterms:W3CDTF">2020-12-12T15:27:25Z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